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energy/power-profiler" TargetMode="External"/><Relationship Id="rId3" Type="http://schemas.openxmlformats.org/officeDocument/2006/relationships/hyperlink" Target="https://www.epa.gov/energy/power-profile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energy/greenhouse-gas-equivalencies-calculato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plos.org/plosone/article?id=10.1371/journal.pone.0157014" TargetMode="External"/><Relationship Id="rId3" Type="http://schemas.openxmlformats.org/officeDocument/2006/relationships/hyperlink" Target="https://www.eia.gov/consumption/commercial/data/2012/c&amp;e/cfm/c13.ph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ealthyenergyinitiative.org/health-impacts-of-energy-choices/" TargetMode="External"/><Relationship Id="rId3" Type="http://schemas.openxmlformats.org/officeDocument/2006/relationships/hyperlink" Target="http://www.healthyenergyinitiative.org/health-impacts-of-energy-choices/" TargetMode="External"/><Relationship Id="rId4" Type="http://schemas.openxmlformats.org/officeDocument/2006/relationships/hyperlink" Target="https://www.energystar.gov/ia/partners/publications/pubdocs/healthcare.pdf" TargetMode="External"/><Relationship Id="rId5" Type="http://schemas.openxmlformats.org/officeDocument/2006/relationships/hyperlink" Target="http://www.healthyenergyinitiative.org/health-impacts-of-energy-choic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llfromcoal.org/#/map/(title:none//detail:none//map:none/U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2bb650599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None/>
            </a:pPr>
            <a:r>
              <a:t/>
            </a:r>
            <a:endParaRPr>
              <a:latin typeface="Calibri"/>
              <a:ea typeface="Calibri"/>
              <a:cs typeface="Calibri"/>
              <a:sym typeface="Calibri"/>
            </a:endParaRPr>
          </a:p>
        </p:txBody>
      </p:sp>
      <p:sp>
        <p:nvSpPr>
          <p:cNvPr id="84" name="Google Shape;84;g62bb6505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1c87db40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1c87db40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2bc286b4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2bc286b4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click the “download” menu at the top right corner of the graph you’re interested in capturing. Then choose “PNG.” Save the file in a folder you can easily find later. In this PowerPoint file, choose Insert-&gt;Picture, then browse to the folder location where you saved the PNG image and select the file to insert.</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select the graph you would like to copy. Choose “Copy” from the top banner menu or by right-clicking the graph to get a menu of options. In this PowerPoint file, choose “Paste” or “Paste Special.” If you choose “Paste Special” from the Paste options, you will be able to paste the graph as a static image (for example, a PNG format) that will retain its appearance and not be editable any further. If you just choose “Paste,” the graph will be an embedded Excel object and some aspects of it will be scalable and editable.</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2bc286b44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2bc286b44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a:t>
            </a:r>
            <a:r>
              <a:rPr lang="en" sz="1200">
                <a:solidFill>
                  <a:schemeClr val="dk1"/>
                </a:solidFill>
                <a:latin typeface="Calibri"/>
                <a:ea typeface="Calibri"/>
                <a:cs typeface="Calibri"/>
                <a:sym typeface="Calibri"/>
              </a:rPr>
              <a:t>EPA Power Profiler website:</a:t>
            </a:r>
            <a:r>
              <a:rPr lang="en" sz="1200">
                <a:solidFill>
                  <a:schemeClr val="dk1"/>
                </a:solidFill>
                <a:uFill>
                  <a:noFill/>
                </a:uFill>
                <a:latin typeface="Calibri"/>
                <a:ea typeface="Calibri"/>
                <a:cs typeface="Calibri"/>
                <a:sym typeface="Calibri"/>
                <a:hlinkClick r:id="rId2"/>
              </a:rPr>
              <a:t> </a:t>
            </a:r>
            <a:r>
              <a:rPr lang="en" u="sng">
                <a:solidFill>
                  <a:schemeClr val="hlink"/>
                </a:solidFill>
                <a:latin typeface="Calibri"/>
                <a:ea typeface="Calibri"/>
                <a:cs typeface="Calibri"/>
                <a:sym typeface="Calibri"/>
                <a:hlinkClick r:id="rId3"/>
              </a:rPr>
              <a:t>https://www.epa.gov/energy/power-profiler#/</a:t>
            </a:r>
            <a:endParaRPr>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e001fc4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e001fc4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latin typeface="Calibri"/>
                <a:ea typeface="Calibri"/>
                <a:cs typeface="Calibri"/>
                <a:sym typeface="Calibri"/>
              </a:rPr>
              <a:t>If you’re going to include this, we recommend plugging emissions into the </a:t>
            </a:r>
            <a:r>
              <a:rPr lang="en" u="sng">
                <a:solidFill>
                  <a:srgbClr val="1155CC"/>
                </a:solidFill>
                <a:highlight>
                  <a:srgbClr val="FFFF00"/>
                </a:highlight>
                <a:latin typeface="Calibri"/>
                <a:ea typeface="Calibri"/>
                <a:cs typeface="Calibri"/>
                <a:sym typeface="Calibri"/>
                <a:hlinkClick r:id="rId2"/>
              </a:rPr>
              <a:t>EPA’s Greenhouse Gas Equivalencies Calculator</a:t>
            </a:r>
            <a:r>
              <a:rPr lang="en">
                <a:highlight>
                  <a:srgbClr val="FFFF00"/>
                </a:highlight>
                <a:latin typeface="Calibri"/>
                <a:ea typeface="Calibri"/>
                <a:cs typeface="Calibri"/>
                <a:sym typeface="Calibri"/>
              </a:rPr>
              <a:t> and then selecting a few of the equivalences that will resonate with your audience.</a:t>
            </a:r>
            <a:endParaRPr>
              <a:highlight>
                <a:srgbClr val="FFFF00"/>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2b8951e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2b8951e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Summarize your conclusions, the health impacts, and what the ask is for your audience.</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1c87db40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c87db40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Delete this slide!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Clr>
                <a:schemeClr val="dk1"/>
              </a:buClr>
              <a:buSzPts val="1100"/>
              <a:buFont typeface="Arial"/>
              <a:buNone/>
            </a:pPr>
            <a:r>
              <a:rPr lang="en" sz="1800">
                <a:solidFill>
                  <a:schemeClr val="dk2"/>
                </a:solidFill>
                <a:highlight>
                  <a:srgbClr val="FFFF00"/>
                </a:highlight>
                <a:latin typeface="Calibri"/>
                <a:ea typeface="Calibri"/>
                <a:cs typeface="Calibri"/>
                <a:sym typeface="Calibri"/>
              </a:rPr>
              <a:t>Depending on your audience, select from the following set of slides that will speak best to your audience. These slides will likely fit best at the beginning to frame this discussion but select what works and where it works best to fit them 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3e1550a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e1550a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Sources:</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hlink"/>
                </a:solidFill>
                <a:latin typeface="Calibri"/>
                <a:ea typeface="Calibri"/>
                <a:cs typeface="Calibri"/>
                <a:sym typeface="Calibri"/>
                <a:hlinkClick r:id="rId2"/>
              </a:rPr>
              <a:t>https://journals.plos.org/plosone/article?id=10.1371/journal.pone.0157014</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accent5"/>
                </a:solidFill>
                <a:latin typeface="Calibri"/>
                <a:ea typeface="Calibri"/>
                <a:cs typeface="Calibri"/>
                <a:sym typeface="Calibri"/>
                <a:hlinkClick r:id="rId3"/>
              </a:rPr>
              <a:t>https://www.eia.gov/consumption/commercial/data/2012/c&amp;e/cfm/c13.php</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3e1550a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3e1550a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00"/>
              </a:spcBef>
              <a:spcAft>
                <a:spcPts val="0"/>
              </a:spcAft>
              <a:buClr>
                <a:schemeClr val="dk1"/>
              </a:buClr>
              <a:buSzPts val="1100"/>
              <a:buFont typeface="Arial"/>
              <a:buNone/>
            </a:pPr>
            <a:r>
              <a:rPr lang="en" sz="1000">
                <a:solidFill>
                  <a:srgbClr val="393939"/>
                </a:solidFill>
                <a:highlight>
                  <a:schemeClr val="lt1"/>
                </a:highlight>
                <a:latin typeface="Calibri"/>
                <a:ea typeface="Calibri"/>
                <a:cs typeface="Calibri"/>
                <a:sym typeface="Calibri"/>
              </a:rPr>
              <a:t>This infographic depicts the pathways through which energy production leads to environmental disruption and ultimately health outcomes. </a:t>
            </a:r>
            <a:r>
              <a:rPr lang="en" sz="1000">
                <a:solidFill>
                  <a:schemeClr val="dk1"/>
                </a:solidFill>
                <a:latin typeface="Calibri"/>
                <a:ea typeface="Calibri"/>
                <a:cs typeface="Calibri"/>
                <a:sym typeface="Calibri"/>
              </a:rPr>
              <a:t>Download is available at</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www.healthyenergyinitiative.org/health-impacts-of-energy-choices/</a:t>
            </a:r>
            <a:r>
              <a:rPr lang="en" sz="1000" u="sng">
                <a:solidFill>
                  <a:schemeClr val="accent5"/>
                </a:solidFill>
                <a:latin typeface="Calibri"/>
                <a:ea typeface="Calibri"/>
                <a:cs typeface="Calibri"/>
                <a:sym typeface="Calibri"/>
              </a:rPr>
              <a:t>.</a:t>
            </a:r>
            <a:endParaRPr sz="1000" u="sng">
              <a:solidFill>
                <a:schemeClr val="accent5"/>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Fossil fuel combustion is a major contributor to air pollution. Air pollution caused 7 million premature deaths in 2012, making it…</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the culprit behind 1 in 8 deaths around the world</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the #1 global environmental health risk</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a risk factor that kills more than twice as many people than malaria, HIV/AIDS, and tuberculosis combined</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Source: Buchanan S, Burt E, Orris P (2015). “Beyond black lung: Scientific evidence of health effects from coal use in electricity generation.” Journal of Public Health Policy (2014) 35, 266-277. http://dx.doi.org/10.1057/jphp.2014.16 </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Sources:</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a:latin typeface="Calibri"/>
                <a:ea typeface="Calibri"/>
                <a:cs typeface="Calibri"/>
                <a:sym typeface="Calibri"/>
              </a:rPr>
              <a:t>eia.gov/consumption/commercial/reports/2012/energyusage/</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hlink"/>
                </a:solidFill>
                <a:latin typeface="Calibri"/>
                <a:ea typeface="Calibri"/>
                <a:cs typeface="Calibri"/>
                <a:sym typeface="Calibri"/>
                <a:hlinkClick r:id="rId4"/>
              </a:rPr>
              <a:t>https://www.energystar.gov/ia/partners/publications/pubdocs/healthcare.pdf</a:t>
            </a:r>
            <a:endParaRPr>
              <a:solidFill>
                <a:schemeClr val="dk1"/>
              </a:solidFill>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a:solidFill>
                  <a:schemeClr val="dk1"/>
                </a:solidFill>
                <a:latin typeface="Calibri"/>
                <a:ea typeface="Calibri"/>
                <a:cs typeface="Calibri"/>
                <a:sym typeface="Calibri"/>
              </a:rPr>
              <a:t>Download available at </a:t>
            </a:r>
            <a:r>
              <a:rPr lang="en" u="sng">
                <a:solidFill>
                  <a:srgbClr val="0000FF"/>
                </a:solidFill>
                <a:latin typeface="Calibri"/>
                <a:ea typeface="Calibri"/>
                <a:cs typeface="Calibri"/>
                <a:sym typeface="Calibri"/>
                <a:hlinkClick r:id="rId5"/>
              </a:rPr>
              <a:t>www.healthyenergyinitiative.org/health-impacts-of-energy-choices/</a:t>
            </a:r>
            <a:r>
              <a:rPr lang="en">
                <a:solidFill>
                  <a:schemeClr val="dk1"/>
                </a:solidFill>
                <a:latin typeface="Calibri"/>
                <a:ea typeface="Calibri"/>
                <a:cs typeface="Calibri"/>
                <a:sym typeface="Calibri"/>
              </a:rPr>
              <a:t>  - there is also another great comparison </a:t>
            </a:r>
            <a:r>
              <a:rPr lang="en">
                <a:solidFill>
                  <a:srgbClr val="393939"/>
                </a:solidFill>
                <a:highlight>
                  <a:srgbClr val="FFFFFF"/>
                </a:highlight>
                <a:latin typeface="Calibri"/>
                <a:ea typeface="Calibri"/>
                <a:cs typeface="Calibri"/>
                <a:sym typeface="Calibri"/>
              </a:rPr>
              <a:t>of the Health Impacts of Energy Choices</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3e1550a4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3e1550a4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 Clean Air Task Force (CATF) produced a website called “</a:t>
            </a:r>
            <a:r>
              <a:rPr lang="en" sz="1200" u="sng">
                <a:solidFill>
                  <a:schemeClr val="hlink"/>
                </a:solidFill>
                <a:latin typeface="Calibri"/>
                <a:ea typeface="Calibri"/>
                <a:cs typeface="Calibri"/>
                <a:sym typeface="Calibri"/>
                <a:hlinkClick r:id="rId2"/>
              </a:rPr>
              <a:t>Toll from Coal</a:t>
            </a:r>
            <a:r>
              <a:rPr lang="en" sz="1200">
                <a:solidFill>
                  <a:schemeClr val="dk1"/>
                </a:solidFill>
                <a:latin typeface="Calibri"/>
                <a:ea typeface="Calibri"/>
                <a:cs typeface="Calibri"/>
                <a:sym typeface="Calibri"/>
              </a:rPr>
              <a:t>” where you can plug in your zip code and find out the health impact of coal fired power plants.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3e1550a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3e1550a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highlight>
                  <a:srgbClr val="FFFF00"/>
                </a:highlight>
                <a:latin typeface="Calibri"/>
                <a:ea typeface="Calibri"/>
                <a:cs typeface="Calibri"/>
                <a:sym typeface="Calibri"/>
              </a:rPr>
              <a:t>Access your state’s information and add it to the slide</a:t>
            </a:r>
            <a:r>
              <a:rPr lang="en" sz="1000">
                <a:solidFill>
                  <a:schemeClr val="dk1"/>
                </a:solidFill>
                <a:highlight>
                  <a:srgbClr val="FFFF00"/>
                </a:highlight>
                <a:latin typeface="Calibri"/>
                <a:ea typeface="Calibri"/>
                <a:cs typeface="Calibri"/>
                <a:sym typeface="Calibri"/>
              </a:rPr>
              <a:t>: http://www.lung.org/local-content/california/our-initiatives/state-of-the-air/2018/state-of-the-air-2018.html</a:t>
            </a:r>
            <a:endParaRPr sz="1000">
              <a:solidFill>
                <a:schemeClr val="dk1"/>
              </a:solidFill>
              <a:highlight>
                <a:srgbClr val="FFFF00"/>
              </a:highlight>
              <a:latin typeface="Calibri"/>
              <a:ea typeface="Calibri"/>
              <a:cs typeface="Calibri"/>
              <a:sym typeface="Calibri"/>
            </a:endParaRPr>
          </a:p>
          <a:p>
            <a:pPr indent="-2032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When it comes to fossil fuel  energy sources, it’s not as “cheap” as we thought…we’re literally paying with our health.</a:t>
            </a:r>
            <a:endParaRPr sz="1000">
              <a:solidFill>
                <a:schemeClr val="dk1"/>
              </a:solidFill>
              <a:latin typeface="Calibri"/>
              <a:ea typeface="Calibri"/>
              <a:cs typeface="Calibri"/>
              <a:sym typeface="Calibri"/>
            </a:endParaRPr>
          </a:p>
          <a:p>
            <a:pPr indent="-203200" lvl="0" marL="457200" rtl="0" algn="l">
              <a:spcBef>
                <a:spcPts val="0"/>
              </a:spcBef>
              <a:spcAft>
                <a:spcPts val="0"/>
              </a:spcAft>
              <a:buClr>
                <a:schemeClr val="dk1"/>
              </a:buClr>
              <a:buSzPts val="1000"/>
              <a:buChar char="•"/>
            </a:pPr>
            <a:r>
              <a:rPr lang="en" sz="1000">
                <a:solidFill>
                  <a:schemeClr val="dk1"/>
                </a:solidFill>
                <a:highlight>
                  <a:srgbClr val="FFFF00"/>
                </a:highlight>
                <a:latin typeface="Calibri"/>
                <a:ea typeface="Calibri"/>
                <a:cs typeface="Calibri"/>
                <a:sym typeface="Calibri"/>
              </a:rPr>
              <a:t>Fill in talking points based on your region’s ALA State of the Air report.</a:t>
            </a:r>
            <a:endParaRPr sz="1000">
              <a:highlight>
                <a:srgbClr val="FFFF00"/>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3e1550a4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3e1550a4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Energy and Health Impact Calculator is a free tool developed by Health Care Without Harm and Practice Greenhealth to help health care facilities and other users assess the health impacts of their electricity and thermal energy consumption. </a:t>
            </a:r>
            <a:endParaRPr>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The Calculator converts user-input electricity and thermal energy consumption data into expected health and welfare impacts, which include illness, premature mortality, missed workdays, and other effects. These results are valued using standardized rates, and both emissions and endpoint results, and their associated values, are output to the user.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Based on the geographic information provided by the user, the calculator evaluates emissions impacts at the grid-regional level, predicting county-level associated emissions totals or emissions changes, using the EPA AVERT topology that divides the contiguous United States into ten discrete regions. Emissions impacts are evaluated similarly evaluated at the county-level for the entire contiguous United States.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This process can be visualized in five distinct steps, presented in the figure on the slide.</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Note that the individual steps shown in Figure 1 may reflect multiple operations. In Step 2, for example, energy data is converted to emissions results using factors that are specific to the different energy sources, including grid electricity, renewable energy, and onsite fuel combustion, and that reflect whether the user is interested in evaluated </a:t>
            </a:r>
            <a:r>
              <a:rPr i="1" lang="en">
                <a:solidFill>
                  <a:schemeClr val="dk1"/>
                </a:solidFill>
                <a:latin typeface="Calibri"/>
                <a:ea typeface="Calibri"/>
                <a:cs typeface="Calibri"/>
                <a:sym typeface="Calibri"/>
              </a:rPr>
              <a:t>total energy consumption</a:t>
            </a:r>
            <a:r>
              <a:rPr lang="en">
                <a:solidFill>
                  <a:schemeClr val="dk1"/>
                </a:solidFill>
                <a:latin typeface="Calibri"/>
                <a:ea typeface="Calibri"/>
                <a:cs typeface="Calibri"/>
                <a:sym typeface="Calibri"/>
              </a:rPr>
              <a:t> or a </a:t>
            </a:r>
            <a:r>
              <a:rPr i="1" lang="en">
                <a:solidFill>
                  <a:schemeClr val="dk1"/>
                </a:solidFill>
                <a:latin typeface="Calibri"/>
                <a:ea typeface="Calibri"/>
                <a:cs typeface="Calibri"/>
                <a:sym typeface="Calibri"/>
              </a:rPr>
              <a:t>change in energy consumption</a:t>
            </a:r>
            <a:r>
              <a:rPr lang="en">
                <a:solidFill>
                  <a:schemeClr val="dk1"/>
                </a:solidFill>
                <a:latin typeface="Calibri"/>
                <a:ea typeface="Calibri"/>
                <a:cs typeface="Calibri"/>
                <a:sym typeface="Calibri"/>
              </a:rPr>
              <a:t>. Converting emissions to endpoint incidences in Step 3 involves the use of a </a:t>
            </a:r>
            <a:r>
              <a:rPr i="1" lang="en">
                <a:solidFill>
                  <a:schemeClr val="dk1"/>
                </a:solidFill>
                <a:latin typeface="Calibri"/>
                <a:ea typeface="Calibri"/>
                <a:cs typeface="Calibri"/>
                <a:sym typeface="Calibri"/>
              </a:rPr>
              <a:t>transport model</a:t>
            </a:r>
            <a:r>
              <a:rPr lang="en">
                <a:solidFill>
                  <a:schemeClr val="dk1"/>
                </a:solidFill>
                <a:latin typeface="Calibri"/>
                <a:ea typeface="Calibri"/>
                <a:cs typeface="Calibri"/>
                <a:sym typeface="Calibri"/>
              </a:rPr>
              <a:t> to predict where emissions from specific power plants in the region of interest will end up—and thus where they will end up impacting health and welfare.  </a:t>
            </a:r>
            <a:endParaRPr>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2bc286b4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2bc286b4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hlink"/>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c87db40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c87db40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solidFill>
                <a:schemeClr val="dk1"/>
              </a:solidFill>
              <a:highlight>
                <a:srgbClr val="FFFF00"/>
              </a:highlight>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type="title">
  <p:cSld name="TITLE">
    <p:spTree>
      <p:nvGrpSpPr>
        <p:cNvPr id="51" name="Shape 51"/>
        <p:cNvGrpSpPr/>
        <p:nvPr/>
      </p:nvGrpSpPr>
      <p:grpSpPr>
        <a:xfrm>
          <a:off x="0" y="0"/>
          <a:ext cx="0" cy="0"/>
          <a:chOff x="0" y="0"/>
          <a:chExt cx="0" cy="0"/>
        </a:xfrm>
      </p:grpSpPr>
      <p:sp>
        <p:nvSpPr>
          <p:cNvPr id="52" name="Google Shape;52;p14"/>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4"/>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4" name="Google Shape;54;p1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bg>
      <p:bgPr>
        <a:solidFill>
          <a:srgbClr val="03283F"/>
        </a:solidFill>
      </p:bgPr>
    </p:bg>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mt="15000"/>
          </a:blip>
          <a:srcRect b="12006" l="0" r="57294" t="51960"/>
          <a:stretch/>
        </p:blipFill>
        <p:spPr>
          <a:xfrm>
            <a:off x="0" y="0"/>
            <a:ext cx="9144000" cy="5143500"/>
          </a:xfrm>
          <a:prstGeom prst="rect">
            <a:avLst/>
          </a:prstGeom>
          <a:noFill/>
          <a:ln>
            <a:noFill/>
          </a:ln>
        </p:spPr>
      </p:pic>
      <p:pic>
        <p:nvPicPr>
          <p:cNvPr id="59" name="Google Shape;59;p15"/>
          <p:cNvPicPr preferRelativeResize="0"/>
          <p:nvPr/>
        </p:nvPicPr>
        <p:blipFill rotWithShape="1">
          <a:blip r:embed="rId3">
            <a:alphaModFix/>
          </a:blip>
          <a:srcRect b="0" l="0" r="0" t="0"/>
          <a:stretch/>
        </p:blipFill>
        <p:spPr>
          <a:xfrm>
            <a:off x="4107334" y="670553"/>
            <a:ext cx="1016329" cy="1060344"/>
          </a:xfrm>
          <a:prstGeom prst="rect">
            <a:avLst/>
          </a:prstGeom>
          <a:noFill/>
          <a:ln>
            <a:noFill/>
          </a:ln>
        </p:spPr>
      </p:pic>
      <p:sp>
        <p:nvSpPr>
          <p:cNvPr id="60" name="Google Shape;60;p15"/>
          <p:cNvSpPr txBox="1"/>
          <p:nvPr>
            <p:ph idx="1" type="body"/>
          </p:nvPr>
        </p:nvSpPr>
        <p:spPr>
          <a:xfrm>
            <a:off x="822722" y="2800862"/>
            <a:ext cx="7498500" cy="5700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3600"/>
              <a:buFont typeface="Arial"/>
              <a:buNone/>
              <a:defRPr b="1" i="0" sz="36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 name="Google Shape;61;p15"/>
          <p:cNvSpPr txBox="1"/>
          <p:nvPr>
            <p:ph idx="2" type="body"/>
          </p:nvPr>
        </p:nvSpPr>
        <p:spPr>
          <a:xfrm>
            <a:off x="1371601" y="3402560"/>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800"/>
              <a:buFont typeface="Arial"/>
              <a:buNone/>
              <a:defRPr b="0" i="0" sz="18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5"/>
          <p:cNvSpPr txBox="1"/>
          <p:nvPr>
            <p:ph idx="3" type="body"/>
          </p:nvPr>
        </p:nvSpPr>
        <p:spPr>
          <a:xfrm>
            <a:off x="1371601" y="4551939"/>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Google Shape;64;p16"/>
          <p:cNvSpPr txBox="1"/>
          <p:nvPr>
            <p:ph type="title"/>
          </p:nvPr>
        </p:nvSpPr>
        <p:spPr>
          <a:xfrm>
            <a:off x="628650" y="273844"/>
            <a:ext cx="7886700" cy="994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6"/>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1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 name="Shape 69"/>
        <p:cNvGrpSpPr/>
        <p:nvPr/>
      </p:nvGrpSpPr>
      <p:grpSpPr>
        <a:xfrm>
          <a:off x="0" y="0"/>
          <a:ext cx="0" cy="0"/>
          <a:chOff x="0" y="0"/>
          <a:chExt cx="0" cy="0"/>
        </a:xfrm>
      </p:grpSpPr>
      <p:sp>
        <p:nvSpPr>
          <p:cNvPr id="70" name="Google Shape;70;p1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1" name="Google Shape;71;p1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2" name="Google Shape;72;p1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4_Title Slide">
    <p:bg>
      <p:bgPr>
        <a:solidFill>
          <a:srgbClr val="03283F"/>
        </a:solidFill>
      </p:bgPr>
    </p:bg>
    <p:spTree>
      <p:nvGrpSpPr>
        <p:cNvPr id="73"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b="18810" l="0" r="0" t="6187"/>
          <a:stretch/>
        </p:blipFill>
        <p:spPr>
          <a:xfrm>
            <a:off x="0" y="0"/>
            <a:ext cx="9144001" cy="5143499"/>
          </a:xfrm>
          <a:prstGeom prst="rect">
            <a:avLst/>
          </a:prstGeom>
          <a:noFill/>
          <a:ln>
            <a:noFill/>
          </a:ln>
        </p:spPr>
      </p:pic>
      <p:sp>
        <p:nvSpPr>
          <p:cNvPr id="75" name="Google Shape;75;p18"/>
          <p:cNvSpPr/>
          <p:nvPr/>
        </p:nvSpPr>
        <p:spPr>
          <a:xfrm>
            <a:off x="0" y="1"/>
            <a:ext cx="9144000" cy="5143500"/>
          </a:xfrm>
          <a:prstGeom prst="rect">
            <a:avLst/>
          </a:prstGeom>
          <a:solidFill>
            <a:srgbClr val="00664D">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76" name="Google Shape;76;p18"/>
          <p:cNvSpPr txBox="1"/>
          <p:nvPr>
            <p:ph idx="1" type="body"/>
          </p:nvPr>
        </p:nvSpPr>
        <p:spPr>
          <a:xfrm>
            <a:off x="822722" y="2800862"/>
            <a:ext cx="7498500" cy="5700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3600"/>
              <a:buFont typeface="Arial"/>
              <a:buNone/>
              <a:defRPr b="1" i="0" sz="36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8"/>
          <p:cNvSpPr txBox="1"/>
          <p:nvPr>
            <p:ph idx="2" type="body"/>
          </p:nvPr>
        </p:nvSpPr>
        <p:spPr>
          <a:xfrm>
            <a:off x="1371601" y="3402560"/>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800"/>
              <a:buFont typeface="Arial"/>
              <a:buNone/>
              <a:defRPr b="0" i="0" sz="18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8"/>
          <p:cNvSpPr txBox="1"/>
          <p:nvPr>
            <p:ph idx="3" type="body"/>
          </p:nvPr>
        </p:nvSpPr>
        <p:spPr>
          <a:xfrm>
            <a:off x="1371601" y="4551939"/>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79" name="Google Shape;79;p18"/>
          <p:cNvPicPr preferRelativeResize="0"/>
          <p:nvPr/>
        </p:nvPicPr>
        <p:blipFill rotWithShape="1">
          <a:blip r:embed="rId3">
            <a:alphaModFix/>
          </a:blip>
          <a:srcRect b="0" l="0" r="0" t="0"/>
          <a:stretch/>
        </p:blipFill>
        <p:spPr>
          <a:xfrm>
            <a:off x="3519676" y="1045330"/>
            <a:ext cx="2104649" cy="64852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21"/>
          <p:cNvSpPr/>
          <p:nvPr/>
        </p:nvSpPr>
        <p:spPr>
          <a:xfrm>
            <a:off x="0" y="3471863"/>
            <a:ext cx="9144000" cy="167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21"/>
          <p:cNvSpPr txBox="1"/>
          <p:nvPr>
            <p:ph idx="1" type="subTitle"/>
          </p:nvPr>
        </p:nvSpPr>
        <p:spPr>
          <a:xfrm>
            <a:off x="1937385" y="3843778"/>
            <a:ext cx="5269200" cy="886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FFFFFF"/>
              </a:buClr>
              <a:buSzPts val="2400"/>
              <a:buFont typeface="Arial"/>
              <a:buNone/>
            </a:pPr>
            <a:r>
              <a:rPr b="1" lang="en" sz="3000">
                <a:solidFill>
                  <a:srgbClr val="FFFFFF"/>
                </a:solidFill>
              </a:rPr>
              <a:t>Our energy, our health</a:t>
            </a:r>
            <a:endParaRPr b="1" sz="3000">
              <a:solidFill>
                <a:srgbClr val="FFFFFF"/>
              </a:solidFill>
            </a:endParaRPr>
          </a:p>
          <a:p>
            <a:pPr indent="0" lvl="0" marL="0" marR="0" rtl="0" algn="ctr">
              <a:lnSpc>
                <a:spcPct val="90000"/>
              </a:lnSpc>
              <a:spcBef>
                <a:spcPts val="0"/>
              </a:spcBef>
              <a:spcAft>
                <a:spcPts val="0"/>
              </a:spcAft>
              <a:buClr>
                <a:srgbClr val="FFFFFF"/>
              </a:buClr>
              <a:buSzPts val="2400"/>
              <a:buFont typeface="Arial"/>
              <a:buNone/>
            </a:pPr>
            <a:r>
              <a:rPr lang="en" sz="2400">
                <a:solidFill>
                  <a:srgbClr val="FFFF00"/>
                </a:solidFill>
              </a:rPr>
              <a:t>Fill in your information</a:t>
            </a:r>
            <a:endParaRPr b="0" i="0" sz="2400" u="none" cap="none" strike="noStrike">
              <a:solidFill>
                <a:srgbClr val="FFFF00"/>
              </a:solidFill>
              <a:latin typeface="Calibri"/>
              <a:ea typeface="Calibri"/>
              <a:cs typeface="Calibri"/>
              <a:sym typeface="Calibri"/>
            </a:endParaRPr>
          </a:p>
        </p:txBody>
      </p:sp>
      <p:pic>
        <p:nvPicPr>
          <p:cNvPr descr="morning-mist-427796_1920.jpg" id="88" name="Google Shape;88;p21"/>
          <p:cNvPicPr preferRelativeResize="0"/>
          <p:nvPr/>
        </p:nvPicPr>
        <p:blipFill rotWithShape="1">
          <a:blip r:embed="rId3">
            <a:alphaModFix/>
          </a:blip>
          <a:srcRect b="27389" l="0" r="0" t="15714"/>
          <a:stretch/>
        </p:blipFill>
        <p:spPr>
          <a:xfrm>
            <a:off x="-9526" y="0"/>
            <a:ext cx="9153528" cy="3471862"/>
          </a:xfrm>
          <a:prstGeom prst="rect">
            <a:avLst/>
          </a:prstGeom>
          <a:noFill/>
          <a:ln>
            <a:noFill/>
          </a:ln>
        </p:spPr>
      </p:pic>
      <p:pic>
        <p:nvPicPr>
          <p:cNvPr id="89" name="Google Shape;89;p21"/>
          <p:cNvPicPr preferRelativeResize="0"/>
          <p:nvPr/>
        </p:nvPicPr>
        <p:blipFill>
          <a:blip r:embed="rId4">
            <a:alphaModFix/>
          </a:blip>
          <a:stretch>
            <a:fillRect/>
          </a:stretch>
        </p:blipFill>
        <p:spPr>
          <a:xfrm>
            <a:off x="376750" y="587200"/>
            <a:ext cx="3446150" cy="2297426"/>
          </a:xfrm>
          <a:prstGeom prst="rect">
            <a:avLst/>
          </a:prstGeom>
          <a:noFill/>
          <a:ln>
            <a:noFill/>
          </a:ln>
          <a:effectLst>
            <a:outerShdw blurRad="57150" rotWithShape="0" algn="bl" dir="5400000" dist="19050">
              <a:srgbClr val="000000">
                <a:alpha val="5899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136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delivered fuels health results</a:t>
            </a:r>
            <a:endParaRPr/>
          </a:p>
        </p:txBody>
      </p:sp>
      <p:sp>
        <p:nvSpPr>
          <p:cNvPr id="159" name="Google Shape;159;p30"/>
          <p:cNvSpPr txBox="1"/>
          <p:nvPr>
            <p:ph idx="1" type="body"/>
          </p:nvPr>
        </p:nvSpPr>
        <p:spPr>
          <a:xfrm>
            <a:off x="311700" y="4204325"/>
            <a:ext cx="8520600" cy="7275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sz="1400">
              <a:solidFill>
                <a:srgbClr val="00337F"/>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400">
              <a:solidFill>
                <a:srgbClr val="00337F"/>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160" name="Google Shape;160;p30"/>
          <p:cNvPicPr preferRelativeResize="0"/>
          <p:nvPr/>
        </p:nvPicPr>
        <p:blipFill>
          <a:blip r:embed="rId3">
            <a:alphaModFix/>
          </a:blip>
          <a:stretch>
            <a:fillRect/>
          </a:stretch>
        </p:blipFill>
        <p:spPr>
          <a:xfrm>
            <a:off x="1888000" y="862050"/>
            <a:ext cx="5368012" cy="3189875"/>
          </a:xfrm>
          <a:prstGeom prst="rect">
            <a:avLst/>
          </a:prstGeom>
          <a:noFill/>
          <a:ln>
            <a:noFill/>
          </a:ln>
        </p:spPr>
      </p:pic>
      <p:sp>
        <p:nvSpPr>
          <p:cNvPr id="161" name="Google Shape;161;p30"/>
          <p:cNvSpPr txBox="1"/>
          <p:nvPr/>
        </p:nvSpPr>
        <p:spPr>
          <a:xfrm>
            <a:off x="5305225" y="8620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comparison - where is it coming from?</a:t>
            </a:r>
            <a:endParaRPr/>
          </a:p>
        </p:txBody>
      </p:sp>
      <p:sp>
        <p:nvSpPr>
          <p:cNvPr id="167" name="Google Shape;167;p31"/>
          <p:cNvSpPr txBox="1"/>
          <p:nvPr>
            <p:ph idx="1" type="body"/>
          </p:nvPr>
        </p:nvSpPr>
        <p:spPr>
          <a:xfrm>
            <a:off x="311700" y="3827725"/>
            <a:ext cx="8520600" cy="7410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 → purchased electricity</a:t>
            </a:r>
            <a:endParaRPr/>
          </a:p>
        </p:txBody>
      </p:sp>
      <p:pic>
        <p:nvPicPr>
          <p:cNvPr id="168" name="Google Shape;168;p31"/>
          <p:cNvPicPr preferRelativeResize="0"/>
          <p:nvPr/>
        </p:nvPicPr>
        <p:blipFill>
          <a:blip r:embed="rId3">
            <a:alphaModFix/>
          </a:blip>
          <a:stretch>
            <a:fillRect/>
          </a:stretch>
        </p:blipFill>
        <p:spPr>
          <a:xfrm>
            <a:off x="152400" y="1170125"/>
            <a:ext cx="3726008" cy="2505200"/>
          </a:xfrm>
          <a:prstGeom prst="rect">
            <a:avLst/>
          </a:prstGeom>
          <a:noFill/>
          <a:ln>
            <a:noFill/>
          </a:ln>
        </p:spPr>
      </p:pic>
      <p:pic>
        <p:nvPicPr>
          <p:cNvPr id="169" name="Google Shape;169;p31"/>
          <p:cNvPicPr preferRelativeResize="0"/>
          <p:nvPr/>
        </p:nvPicPr>
        <p:blipFill>
          <a:blip r:embed="rId4">
            <a:alphaModFix/>
          </a:blip>
          <a:stretch>
            <a:fillRect/>
          </a:stretch>
        </p:blipFill>
        <p:spPr>
          <a:xfrm>
            <a:off x="4739058" y="1170125"/>
            <a:ext cx="3799446" cy="2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194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electricity grid mix</a:t>
            </a:r>
            <a:endParaRPr/>
          </a:p>
        </p:txBody>
      </p:sp>
      <p:sp>
        <p:nvSpPr>
          <p:cNvPr id="175" name="Google Shape;175;p32"/>
          <p:cNvSpPr txBox="1"/>
          <p:nvPr>
            <p:ph idx="1" type="body"/>
          </p:nvPr>
        </p:nvSpPr>
        <p:spPr>
          <a:xfrm>
            <a:off x="311700" y="1152475"/>
            <a:ext cx="4643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
                <a:latin typeface="Calibri"/>
                <a:ea typeface="Calibri"/>
                <a:cs typeface="Calibri"/>
                <a:sym typeface="Calibri"/>
              </a:rPr>
              <a:t>As you can see from the EPA’s Power Profiler website, the majority of our grid mix is: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Coal (49.8%)</a:t>
            </a:r>
            <a:endParaRPr>
              <a:highlight>
                <a:srgbClr val="FFFF00"/>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Natural Gas (16.7%)</a:t>
            </a:r>
            <a:endParaRPr>
              <a:highlight>
                <a:srgbClr val="FFFF00"/>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Nuclear (27.6%)</a:t>
            </a:r>
            <a:endParaRPr>
              <a:highlight>
                <a:srgbClr val="FFFF00"/>
              </a:highlight>
              <a:latin typeface="Calibri"/>
              <a:ea typeface="Calibri"/>
              <a:cs typeface="Calibri"/>
              <a:sym typeface="Calibri"/>
            </a:endParaRPr>
          </a:p>
        </p:txBody>
      </p:sp>
      <p:pic>
        <p:nvPicPr>
          <p:cNvPr id="176" name="Google Shape;176;p32"/>
          <p:cNvPicPr preferRelativeResize="0"/>
          <p:nvPr/>
        </p:nvPicPr>
        <p:blipFill>
          <a:blip r:embed="rId3">
            <a:alphaModFix/>
          </a:blip>
          <a:stretch>
            <a:fillRect/>
          </a:stretch>
        </p:blipFill>
        <p:spPr>
          <a:xfrm>
            <a:off x="5403424" y="612375"/>
            <a:ext cx="3054252" cy="406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17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emissions</a:t>
            </a:r>
            <a:endParaRPr>
              <a:latin typeface="Calibri"/>
              <a:ea typeface="Calibri"/>
              <a:cs typeface="Calibri"/>
              <a:sym typeface="Calibri"/>
            </a:endParaRPr>
          </a:p>
        </p:txBody>
      </p:sp>
      <p:sp>
        <p:nvSpPr>
          <p:cNvPr id="182" name="Google Shape;182;p33"/>
          <p:cNvSpPr txBox="1"/>
          <p:nvPr>
            <p:ph idx="1" type="body"/>
          </p:nvPr>
        </p:nvSpPr>
        <p:spPr>
          <a:xfrm>
            <a:off x="311700" y="4410100"/>
            <a:ext cx="8520600" cy="4944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a:p>
        </p:txBody>
      </p:sp>
      <p:pic>
        <p:nvPicPr>
          <p:cNvPr id="183" name="Google Shape;183;p33"/>
          <p:cNvPicPr preferRelativeResize="0"/>
          <p:nvPr/>
        </p:nvPicPr>
        <p:blipFill>
          <a:blip r:embed="rId3">
            <a:alphaModFix/>
          </a:blip>
          <a:stretch>
            <a:fillRect/>
          </a:stretch>
        </p:blipFill>
        <p:spPr>
          <a:xfrm>
            <a:off x="6348250" y="904300"/>
            <a:ext cx="1835307" cy="3353401"/>
          </a:xfrm>
          <a:prstGeom prst="rect">
            <a:avLst/>
          </a:prstGeom>
          <a:noFill/>
          <a:ln>
            <a:noFill/>
          </a:ln>
        </p:spPr>
      </p:pic>
      <p:pic>
        <p:nvPicPr>
          <p:cNvPr id="184" name="Google Shape;184;p33"/>
          <p:cNvPicPr preferRelativeResize="0"/>
          <p:nvPr/>
        </p:nvPicPr>
        <p:blipFill>
          <a:blip r:embed="rId4">
            <a:alphaModFix/>
          </a:blip>
          <a:stretch>
            <a:fillRect/>
          </a:stretch>
        </p:blipFill>
        <p:spPr>
          <a:xfrm>
            <a:off x="365196" y="1052147"/>
            <a:ext cx="5354199" cy="3057715"/>
          </a:xfrm>
          <a:prstGeom prst="rect">
            <a:avLst/>
          </a:prstGeom>
          <a:noFill/>
          <a:ln>
            <a:noFill/>
          </a:ln>
        </p:spPr>
      </p:pic>
      <p:sp>
        <p:nvSpPr>
          <p:cNvPr id="185" name="Google Shape;185;p33"/>
          <p:cNvSpPr txBox="1"/>
          <p:nvPr/>
        </p:nvSpPr>
        <p:spPr>
          <a:xfrm>
            <a:off x="3771200" y="10521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61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Hospital invests in energy efficiency, renewable energy, energy storage, and/or a microgrid. [choose which one(s) apply].</a:t>
            </a:r>
            <a:endParaRPr>
              <a:highlight>
                <a:srgbClr val="FFFF00"/>
              </a:highlight>
            </a:endParaRPr>
          </a:p>
          <a:p>
            <a:pPr indent="0" lvl="0" marL="0" rtl="0" algn="l">
              <a:spcBef>
                <a:spcPts val="0"/>
              </a:spcBef>
              <a:spcAft>
                <a:spcPts val="0"/>
              </a:spcAft>
              <a:buNone/>
            </a:pPr>
            <a:r>
              <a:t/>
            </a:r>
            <a:endParaRPr/>
          </a:p>
        </p:txBody>
      </p:sp>
      <p:sp>
        <p:nvSpPr>
          <p:cNvPr id="191" name="Google Shape;191;p34"/>
          <p:cNvSpPr txBox="1"/>
          <p:nvPr>
            <p:ph idx="1" type="body"/>
          </p:nvPr>
        </p:nvSpPr>
        <p:spPr>
          <a:xfrm>
            <a:off x="311700" y="15961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highlight>
                  <a:srgbClr val="FFFF00"/>
                </a:highlight>
                <a:latin typeface="Calibri"/>
                <a:ea typeface="Calibri"/>
                <a:cs typeface="Calibri"/>
                <a:sym typeface="Calibri"/>
              </a:rPr>
              <a:t>Summary points go here.</a:t>
            </a:r>
            <a:endParaRPr>
              <a:highlight>
                <a:srgbClr val="FFFF00"/>
              </a:highlight>
              <a:latin typeface="Calibri"/>
              <a:ea typeface="Calibri"/>
              <a:cs typeface="Calibri"/>
              <a:sym typeface="Calibri"/>
            </a:endParaRPr>
          </a:p>
        </p:txBody>
      </p:sp>
      <p:pic>
        <p:nvPicPr>
          <p:cNvPr id="192" name="Google Shape;192;p34"/>
          <p:cNvPicPr preferRelativeResize="0"/>
          <p:nvPr/>
        </p:nvPicPr>
        <p:blipFill>
          <a:blip r:embed="rId3">
            <a:alphaModFix/>
          </a:blip>
          <a:stretch>
            <a:fillRect/>
          </a:stretch>
        </p:blipFill>
        <p:spPr>
          <a:xfrm>
            <a:off x="311700" y="2956694"/>
            <a:ext cx="4217976" cy="1933250"/>
          </a:xfrm>
          <a:prstGeom prst="rect">
            <a:avLst/>
          </a:prstGeom>
          <a:noFill/>
          <a:ln>
            <a:noFill/>
          </a:ln>
        </p:spPr>
      </p:pic>
      <p:pic>
        <p:nvPicPr>
          <p:cNvPr id="193" name="Google Shape;193;p34"/>
          <p:cNvPicPr preferRelativeResize="0"/>
          <p:nvPr/>
        </p:nvPicPr>
        <p:blipFill>
          <a:blip r:embed="rId4">
            <a:alphaModFix/>
          </a:blip>
          <a:stretch>
            <a:fillRect/>
          </a:stretch>
        </p:blipFill>
        <p:spPr>
          <a:xfrm>
            <a:off x="6659438" y="316738"/>
            <a:ext cx="2257425" cy="4695825"/>
          </a:xfrm>
          <a:prstGeom prst="rect">
            <a:avLst/>
          </a:prstGeom>
          <a:noFill/>
          <a:ln>
            <a:noFill/>
          </a:ln>
        </p:spPr>
      </p:pic>
      <p:sp>
        <p:nvSpPr>
          <p:cNvPr id="194" name="Google Shape;194;p34"/>
          <p:cNvSpPr/>
          <p:nvPr/>
        </p:nvSpPr>
        <p:spPr>
          <a:xfrm>
            <a:off x="4795175" y="3443275"/>
            <a:ext cx="1648800" cy="66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062440"/>
                </a:solidFill>
                <a:highlight>
                  <a:srgbClr val="FFFF00"/>
                </a:highlight>
                <a:latin typeface="Calibri"/>
                <a:ea typeface="Calibri"/>
                <a:cs typeface="Calibri"/>
                <a:sym typeface="Calibri"/>
              </a:rPr>
              <a:t>Instructions slide</a:t>
            </a:r>
            <a:endParaRPr b="1">
              <a:latin typeface="Calibri"/>
              <a:ea typeface="Calibri"/>
              <a:cs typeface="Calibri"/>
              <a:sym typeface="Calibri"/>
            </a:endParaRPr>
          </a:p>
          <a:p>
            <a:pPr indent="0" lvl="0" marL="0" rtl="0" algn="l">
              <a:spcBef>
                <a:spcPts val="0"/>
              </a:spcBef>
              <a:spcAft>
                <a:spcPts val="0"/>
              </a:spcAft>
              <a:buNone/>
            </a:pPr>
            <a:r>
              <a:t/>
            </a:r>
            <a:endParaRPr/>
          </a:p>
        </p:txBody>
      </p:sp>
      <p:sp>
        <p:nvSpPr>
          <p:cNvPr id="95" name="Google Shape;9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Pick and choose which slides work best for your audience. Delete what you don’t need.</a:t>
            </a:r>
            <a:endParaRPr sz="24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Anything </a:t>
            </a:r>
            <a:r>
              <a:rPr lang="en" sz="2400">
                <a:solidFill>
                  <a:schemeClr val="dk1"/>
                </a:solidFill>
                <a:highlight>
                  <a:srgbClr val="FFFF00"/>
                </a:highlight>
                <a:latin typeface="Calibri"/>
                <a:ea typeface="Calibri"/>
                <a:cs typeface="Calibri"/>
                <a:sym typeface="Calibri"/>
              </a:rPr>
              <a:t>highlighted in yellow</a:t>
            </a:r>
            <a:r>
              <a:rPr lang="en" sz="2400">
                <a:solidFill>
                  <a:schemeClr val="dk1"/>
                </a:solidFill>
                <a:latin typeface="Calibri"/>
                <a:ea typeface="Calibri"/>
                <a:cs typeface="Calibri"/>
                <a:sym typeface="Calibri"/>
              </a:rPr>
              <a:t> should be filled in </a:t>
            </a:r>
            <a:r>
              <a:rPr lang="en" sz="2400">
                <a:solidFill>
                  <a:schemeClr val="dk1"/>
                </a:solidFill>
                <a:highlight>
                  <a:srgbClr val="FFFF00"/>
                </a:highlight>
                <a:latin typeface="Calibri"/>
                <a:ea typeface="Calibri"/>
                <a:cs typeface="Calibri"/>
                <a:sym typeface="Calibri"/>
              </a:rPr>
              <a:t>by you</a:t>
            </a:r>
            <a:r>
              <a:rPr lang="en"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Select the background slides that will work best for your audience (if any are necessary).</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Health care itself is a major contributor</a:t>
            </a:r>
            <a:endParaRPr/>
          </a:p>
        </p:txBody>
      </p:sp>
      <p:sp>
        <p:nvSpPr>
          <p:cNvPr id="101" name="Google Shape;101;p23"/>
          <p:cNvSpPr txBox="1"/>
          <p:nvPr>
            <p:ph idx="1" type="body"/>
          </p:nvPr>
        </p:nvSpPr>
        <p:spPr>
          <a:xfrm>
            <a:off x="311700" y="1283500"/>
            <a:ext cx="4260300" cy="328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 health care sector is responsible for nearly </a:t>
            </a:r>
            <a:r>
              <a:rPr b="1" lang="en" sz="1400">
                <a:solidFill>
                  <a:schemeClr val="dk1"/>
                </a:solidFill>
                <a:latin typeface="Calibri"/>
                <a:ea typeface="Calibri"/>
                <a:cs typeface="Calibri"/>
                <a:sym typeface="Calibri"/>
              </a:rPr>
              <a:t>10% of greenhouse gas emissions in the United States</a:t>
            </a:r>
            <a:r>
              <a:rPr lang="en" sz="1400">
                <a:solidFill>
                  <a:schemeClr val="dk1"/>
                </a:solidFill>
                <a:latin typeface="Calibri"/>
                <a:ea typeface="Calibri"/>
                <a:cs typeface="Calibri"/>
                <a:sym typeface="Calibri"/>
              </a:rPr>
              <a:t>, with hospitals accounting for over one-third of those emissions. </a:t>
            </a:r>
            <a:endParaRPr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 U.S. health care sector </a:t>
            </a:r>
            <a:r>
              <a:rPr b="1" lang="en" sz="1400">
                <a:solidFill>
                  <a:schemeClr val="dk1"/>
                </a:solidFill>
                <a:latin typeface="Calibri"/>
                <a:ea typeface="Calibri"/>
                <a:cs typeface="Calibri"/>
                <a:sym typeface="Calibri"/>
              </a:rPr>
              <a:t>spends over $9.5 billion on energy each year </a:t>
            </a:r>
            <a:r>
              <a:rPr lang="en" sz="1400">
                <a:solidFill>
                  <a:schemeClr val="dk1"/>
                </a:solidFill>
                <a:latin typeface="Calibri"/>
                <a:ea typeface="Calibri"/>
                <a:cs typeface="Calibri"/>
                <a:sym typeface="Calibri"/>
              </a:rPr>
              <a:t>and </a:t>
            </a:r>
            <a:r>
              <a:rPr b="1" lang="en" sz="1400">
                <a:solidFill>
                  <a:schemeClr val="dk1"/>
                </a:solidFill>
                <a:latin typeface="Calibri"/>
                <a:ea typeface="Calibri"/>
                <a:cs typeface="Calibri"/>
                <a:sym typeface="Calibri"/>
              </a:rPr>
              <a:t>uses 2.5 times more ener</a:t>
            </a:r>
            <a:r>
              <a:rPr b="1" lang="en" sz="1400">
                <a:solidFill>
                  <a:srgbClr val="222222"/>
                </a:solidFill>
                <a:latin typeface="Calibri"/>
                <a:ea typeface="Calibri"/>
                <a:cs typeface="Calibri"/>
                <a:sym typeface="Calibri"/>
              </a:rPr>
              <a:t>gy</a:t>
            </a:r>
            <a:r>
              <a:rPr lang="en" sz="1400">
                <a:solidFill>
                  <a:srgbClr val="222222"/>
                </a:solidFill>
                <a:latin typeface="Calibri"/>
                <a:ea typeface="Calibri"/>
                <a:cs typeface="Calibri"/>
                <a:sym typeface="Calibri"/>
              </a:rPr>
              <a:t> per square foot th</a:t>
            </a:r>
            <a:r>
              <a:rPr lang="en" sz="1400">
                <a:solidFill>
                  <a:schemeClr val="dk1"/>
                </a:solidFill>
                <a:latin typeface="Calibri"/>
                <a:ea typeface="Calibri"/>
                <a:cs typeface="Calibri"/>
                <a:sym typeface="Calibri"/>
              </a:rPr>
              <a:t>an an office building of the same size.  </a:t>
            </a:r>
            <a:endParaRPr sz="1400">
              <a:solidFill>
                <a:schemeClr val="dk1"/>
              </a:solidFill>
              <a:latin typeface="Calibri"/>
              <a:ea typeface="Calibri"/>
              <a:cs typeface="Calibri"/>
              <a:sym typeface="Calibri"/>
            </a:endParaRPr>
          </a:p>
        </p:txBody>
      </p:sp>
      <p:grpSp>
        <p:nvGrpSpPr>
          <p:cNvPr id="102" name="Google Shape;102;p23"/>
          <p:cNvGrpSpPr/>
          <p:nvPr/>
        </p:nvGrpSpPr>
        <p:grpSpPr>
          <a:xfrm>
            <a:off x="5848694" y="1283506"/>
            <a:ext cx="2406197" cy="3138871"/>
            <a:chOff x="683692" y="1757774"/>
            <a:chExt cx="3208262" cy="4185161"/>
          </a:xfrm>
        </p:grpSpPr>
        <p:pic>
          <p:nvPicPr>
            <p:cNvPr id="103" name="Google Shape;103;p23"/>
            <p:cNvPicPr preferRelativeResize="0"/>
            <p:nvPr/>
          </p:nvPicPr>
          <p:blipFill rotWithShape="1">
            <a:blip r:embed="rId3">
              <a:alphaModFix/>
            </a:blip>
            <a:srcRect b="0" l="0" r="0" t="28810"/>
            <a:stretch/>
          </p:blipFill>
          <p:spPr>
            <a:xfrm>
              <a:off x="691554" y="1757774"/>
              <a:ext cx="3200400" cy="1473794"/>
            </a:xfrm>
            <a:prstGeom prst="rect">
              <a:avLst/>
            </a:prstGeom>
            <a:noFill/>
            <a:ln>
              <a:noFill/>
            </a:ln>
          </p:spPr>
        </p:pic>
        <p:sp>
          <p:nvSpPr>
            <p:cNvPr id="104" name="Google Shape;104;p23"/>
            <p:cNvSpPr/>
            <p:nvPr/>
          </p:nvSpPr>
          <p:spPr>
            <a:xfrm>
              <a:off x="691554" y="3168835"/>
              <a:ext cx="3200400" cy="2774100"/>
            </a:xfrm>
            <a:prstGeom prst="rect">
              <a:avLst/>
            </a:prstGeom>
            <a:solidFill>
              <a:srgbClr val="0E4A8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5" name="Google Shape;105;p23"/>
            <p:cNvSpPr txBox="1"/>
            <p:nvPr/>
          </p:nvSpPr>
          <p:spPr>
            <a:xfrm>
              <a:off x="683692" y="3994190"/>
              <a:ext cx="3192000" cy="1560900"/>
            </a:xfrm>
            <a:prstGeom prst="rect">
              <a:avLst/>
            </a:prstGeom>
            <a:noFill/>
            <a:ln>
              <a:noFill/>
            </a:ln>
          </p:spPr>
          <p:txBody>
            <a:bodyPr anchorCtr="0" anchor="t" bIns="34275" lIns="137150" spcFirstLastPara="1" rIns="137150" wrap="square" tIns="34275">
              <a:noAutofit/>
            </a:bodyPr>
            <a:lstStyle/>
            <a:p>
              <a:pPr indent="0" lvl="0" marL="0" marR="0" rtl="0" algn="ctr">
                <a:lnSpc>
                  <a:spcPct val="90000"/>
                </a:lnSpc>
                <a:spcBef>
                  <a:spcPts val="0"/>
                </a:spcBef>
                <a:spcAft>
                  <a:spcPts val="0"/>
                </a:spcAft>
                <a:buClr>
                  <a:srgbClr val="FFFFFF"/>
                </a:buClr>
                <a:buSzPts val="1500"/>
                <a:buFont typeface="Arial"/>
                <a:buNone/>
              </a:pPr>
              <a:r>
                <a:rPr b="0" i="0" lang="en" sz="1500" u="none" cap="none" strike="noStrike">
                  <a:solidFill>
                    <a:srgbClr val="FFFFFF"/>
                  </a:solidFill>
                  <a:latin typeface="Calibri"/>
                  <a:ea typeface="Calibri"/>
                  <a:cs typeface="Calibri"/>
                  <a:sym typeface="Calibri"/>
                </a:rPr>
                <a:t>Hospitals are major polluters and energy consumers.</a:t>
              </a:r>
              <a:endParaRPr b="0" i="0" sz="1500" u="none" cap="none" strike="noStrike">
                <a:solidFill>
                  <a:srgbClr val="FFFFFF"/>
                </a:solidFill>
                <a:latin typeface="Calibri"/>
                <a:ea typeface="Calibri"/>
                <a:cs typeface="Calibri"/>
                <a:sym typeface="Calibri"/>
              </a:endParaRPr>
            </a:p>
          </p:txBody>
        </p:sp>
        <p:sp>
          <p:nvSpPr>
            <p:cNvPr id="106" name="Google Shape;106;p23"/>
            <p:cNvSpPr/>
            <p:nvPr/>
          </p:nvSpPr>
          <p:spPr>
            <a:xfrm>
              <a:off x="1712626" y="2609116"/>
              <a:ext cx="1158300" cy="1158300"/>
            </a:xfrm>
            <a:prstGeom prst="ellipse">
              <a:avLst/>
            </a:prstGeom>
            <a:solidFill>
              <a:srgbClr val="0E4A81"/>
            </a:solidFill>
            <a:ln cap="flat" cmpd="sng" w="381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07" name="Google Shape;107;p23"/>
            <p:cNvPicPr preferRelativeResize="0"/>
            <p:nvPr/>
          </p:nvPicPr>
          <p:blipFill rotWithShape="1">
            <a:blip r:embed="rId4">
              <a:alphaModFix/>
            </a:blip>
            <a:srcRect b="0" l="0" r="0" t="0"/>
            <a:stretch/>
          </p:blipFill>
          <p:spPr>
            <a:xfrm>
              <a:off x="1906391" y="2891854"/>
              <a:ext cx="770709" cy="53949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Energy choices are health decisions</a:t>
            </a:r>
            <a:endParaRPr/>
          </a:p>
        </p:txBody>
      </p:sp>
      <p:sp>
        <p:nvSpPr>
          <p:cNvPr id="113" name="Google Shape;113;p24"/>
          <p:cNvSpPr txBox="1"/>
          <p:nvPr>
            <p:ph idx="1" type="body"/>
          </p:nvPr>
        </p:nvSpPr>
        <p:spPr>
          <a:xfrm>
            <a:off x="311700" y="1152475"/>
            <a:ext cx="2881200" cy="3416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Hospitals are highly energy intensive, using 2.5 times more ener</a:t>
            </a:r>
            <a:r>
              <a:rPr lang="en" sz="1100">
                <a:solidFill>
                  <a:srgbClr val="222222"/>
                </a:solidFill>
                <a:latin typeface="Calibri"/>
                <a:ea typeface="Calibri"/>
                <a:cs typeface="Calibri"/>
                <a:sym typeface="Calibri"/>
              </a:rPr>
              <a:t>gy per square foot th</a:t>
            </a:r>
            <a:r>
              <a:rPr lang="en" sz="1100">
                <a:solidFill>
                  <a:schemeClr val="dk1"/>
                </a:solidFill>
                <a:latin typeface="Calibri"/>
                <a:ea typeface="Calibri"/>
                <a:cs typeface="Calibri"/>
                <a:sym typeface="Calibri"/>
              </a:rPr>
              <a:t>an an office building of the same size.  </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 cleanest form of energy is energy not used. Depending on margin, every $1 a nonprofit health care organization saves on energy is equivalent to generating at least $20 in new patient revenue for hospitals. </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Energy savings help hospitals divert savings to patient care and reduce health care costs.</a:t>
            </a:r>
            <a:endParaRPr/>
          </a:p>
        </p:txBody>
      </p:sp>
      <p:pic>
        <p:nvPicPr>
          <p:cNvPr id="114" name="Google Shape;114;p24"/>
          <p:cNvPicPr preferRelativeResize="0"/>
          <p:nvPr/>
        </p:nvPicPr>
        <p:blipFill rotWithShape="1">
          <a:blip r:embed="rId3">
            <a:alphaModFix/>
          </a:blip>
          <a:srcRect b="10586" l="0" r="0" t="10586"/>
          <a:stretch/>
        </p:blipFill>
        <p:spPr>
          <a:xfrm>
            <a:off x="3377650" y="1152475"/>
            <a:ext cx="5409300" cy="301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Health impacts of fossil fuel usage</a:t>
            </a:r>
            <a:endParaRPr/>
          </a:p>
          <a:p>
            <a:pPr indent="0" lvl="0" marL="0" rtl="0" algn="l">
              <a:spcBef>
                <a:spcPts val="0"/>
              </a:spcBef>
              <a:spcAft>
                <a:spcPts val="0"/>
              </a:spcAft>
              <a:buNone/>
            </a:pPr>
            <a:r>
              <a:t/>
            </a:r>
            <a:endParaRPr/>
          </a:p>
        </p:txBody>
      </p:sp>
      <p:sp>
        <p:nvSpPr>
          <p:cNvPr id="120" name="Google Shape;120;p25"/>
          <p:cNvSpPr txBox="1"/>
          <p:nvPr>
            <p:ph idx="1" type="body"/>
          </p:nvPr>
        </p:nvSpPr>
        <p:spPr>
          <a:xfrm>
            <a:off x="311700" y="4313600"/>
            <a:ext cx="8520600" cy="44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Estimates based on zip code for death and disease due to coal plant fine particulate matter (PM2.5) per year</a:t>
            </a:r>
            <a:endParaRPr sz="1400">
              <a:solidFill>
                <a:srgbClr val="000000"/>
              </a:solidFill>
              <a:latin typeface="Calibri"/>
              <a:ea typeface="Calibri"/>
              <a:cs typeface="Calibri"/>
              <a:sym typeface="Calibri"/>
            </a:endParaRPr>
          </a:p>
          <a:p>
            <a:pPr indent="0" lvl="0" marL="457200" rtl="0" algn="l">
              <a:spcBef>
                <a:spcPts val="1600"/>
              </a:spcBef>
              <a:spcAft>
                <a:spcPts val="1600"/>
              </a:spcAft>
              <a:buNone/>
            </a:pPr>
            <a:r>
              <a:t/>
            </a:r>
            <a:endParaRPr sz="1400">
              <a:solidFill>
                <a:srgbClr val="000000"/>
              </a:solidFill>
              <a:latin typeface="Calibri"/>
              <a:ea typeface="Calibri"/>
              <a:cs typeface="Calibri"/>
              <a:sym typeface="Calibri"/>
            </a:endParaRPr>
          </a:p>
        </p:txBody>
      </p:sp>
      <p:pic>
        <p:nvPicPr>
          <p:cNvPr id="121" name="Google Shape;121;p25"/>
          <p:cNvPicPr preferRelativeResize="0"/>
          <p:nvPr/>
        </p:nvPicPr>
        <p:blipFill>
          <a:blip r:embed="rId3">
            <a:alphaModFix/>
          </a:blip>
          <a:stretch>
            <a:fillRect/>
          </a:stretch>
        </p:blipFill>
        <p:spPr>
          <a:xfrm>
            <a:off x="5402050" y="1674501"/>
            <a:ext cx="3430250" cy="1538800"/>
          </a:xfrm>
          <a:prstGeom prst="rect">
            <a:avLst/>
          </a:prstGeom>
          <a:noFill/>
          <a:ln>
            <a:noFill/>
          </a:ln>
        </p:spPr>
      </p:pic>
      <p:pic>
        <p:nvPicPr>
          <p:cNvPr id="122" name="Google Shape;122;p25"/>
          <p:cNvPicPr preferRelativeResize="0"/>
          <p:nvPr/>
        </p:nvPicPr>
        <p:blipFill>
          <a:blip r:embed="rId4">
            <a:alphaModFix/>
          </a:blip>
          <a:stretch>
            <a:fillRect/>
          </a:stretch>
        </p:blipFill>
        <p:spPr>
          <a:xfrm>
            <a:off x="488575" y="1251813"/>
            <a:ext cx="4340260" cy="238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6"/>
          <p:cNvSpPr txBox="1"/>
          <p:nvPr>
            <p:ph idx="1" type="body"/>
          </p:nvPr>
        </p:nvSpPr>
        <p:spPr>
          <a:xfrm>
            <a:off x="457200" y="4465000"/>
            <a:ext cx="8229600" cy="28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400">
                <a:solidFill>
                  <a:srgbClr val="FF4C1D"/>
                </a:solidFill>
                <a:highlight>
                  <a:srgbClr val="FFFF00"/>
                </a:highlight>
              </a:rPr>
              <a:t>[UPDATE FOR YOUR REGION WITH LINK FROM NOTES]</a:t>
            </a:r>
            <a:endParaRPr>
              <a:highlight>
                <a:srgbClr val="FFFF00"/>
              </a:highlight>
            </a:endParaRPr>
          </a:p>
        </p:txBody>
      </p:sp>
      <p:pic>
        <p:nvPicPr>
          <p:cNvPr id="128" name="Google Shape;128;p26"/>
          <p:cNvPicPr preferRelativeResize="0"/>
          <p:nvPr/>
        </p:nvPicPr>
        <p:blipFill rotWithShape="1">
          <a:blip r:embed="rId3">
            <a:alphaModFix/>
          </a:blip>
          <a:srcRect b="0" l="0" r="0" t="0"/>
          <a:stretch/>
        </p:blipFill>
        <p:spPr>
          <a:xfrm>
            <a:off x="4632134" y="1102180"/>
            <a:ext cx="2805905" cy="2613499"/>
          </a:xfrm>
          <a:prstGeom prst="rect">
            <a:avLst/>
          </a:prstGeom>
          <a:noFill/>
          <a:ln>
            <a:noFill/>
          </a:ln>
          <a:effectLst>
            <a:outerShdw blurRad="50800" rotWithShape="0" algn="tl" dir="2700000" dist="76200">
              <a:srgbClr val="000000">
                <a:alpha val="40000"/>
              </a:srgbClr>
            </a:outerShdw>
          </a:effectLst>
        </p:spPr>
      </p:pic>
      <p:pic>
        <p:nvPicPr>
          <p:cNvPr id="129" name="Google Shape;129;p26"/>
          <p:cNvPicPr preferRelativeResize="0"/>
          <p:nvPr/>
        </p:nvPicPr>
        <p:blipFill rotWithShape="1">
          <a:blip r:embed="rId4">
            <a:alphaModFix/>
          </a:blip>
          <a:srcRect b="0" l="0" r="0" t="0"/>
          <a:stretch/>
        </p:blipFill>
        <p:spPr>
          <a:xfrm>
            <a:off x="1143044" y="1102180"/>
            <a:ext cx="2374628" cy="3075524"/>
          </a:xfrm>
          <a:prstGeom prst="rect">
            <a:avLst/>
          </a:prstGeom>
          <a:noFill/>
          <a:ln>
            <a:noFill/>
          </a:ln>
        </p:spPr>
      </p:pic>
      <p:sp>
        <p:nvSpPr>
          <p:cNvPr id="130" name="Google Shape;130;p26"/>
          <p:cNvSpPr txBox="1"/>
          <p:nvPr>
            <p:ph type="title"/>
          </p:nvPr>
        </p:nvSpPr>
        <p:spPr>
          <a:xfrm>
            <a:off x="457200" y="2984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Air pollution means we’re paying with our health</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How the Calculator works </a:t>
            </a:r>
            <a:endParaRPr>
              <a:latin typeface="Calibri"/>
              <a:ea typeface="Calibri"/>
              <a:cs typeface="Calibri"/>
              <a:sym typeface="Calibri"/>
            </a:endParaRPr>
          </a:p>
        </p:txBody>
      </p:sp>
      <p:sp>
        <p:nvSpPr>
          <p:cNvPr id="136" name="Google Shape;136;p27"/>
          <p:cNvSpPr txBox="1"/>
          <p:nvPr>
            <p:ph idx="1" type="body"/>
          </p:nvPr>
        </p:nvSpPr>
        <p:spPr>
          <a:xfrm>
            <a:off x="457188" y="2682125"/>
            <a:ext cx="8229600" cy="21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Sources:</a:t>
            </a:r>
            <a:endParaRPr sz="1200"/>
          </a:p>
          <a:p>
            <a:pPr indent="-298450" lvl="0" marL="457200" marR="457200" rtl="0" algn="l">
              <a:lnSpc>
                <a:spcPct val="115000"/>
              </a:lnSpc>
              <a:spcBef>
                <a:spcPts val="0"/>
              </a:spcBef>
              <a:spcAft>
                <a:spcPts val="0"/>
              </a:spcAft>
              <a:buSzPts val="1100"/>
              <a:buFont typeface="Calibri"/>
              <a:buAutoNum type="arabicPeriod"/>
            </a:pPr>
            <a:r>
              <a:rPr lang="en" sz="1100"/>
              <a:t>Emissions associated with electricity consumption: eGRID and EPA’s AVoided Emissions and geneRation Tool (AVERT)</a:t>
            </a:r>
            <a:endParaRPr sz="1100"/>
          </a:p>
          <a:p>
            <a:pPr indent="-298450" lvl="0" marL="457200" rtl="0" algn="l">
              <a:spcBef>
                <a:spcPts val="0"/>
              </a:spcBef>
              <a:spcAft>
                <a:spcPts val="0"/>
              </a:spcAft>
              <a:buSzPts val="1100"/>
              <a:buFont typeface="Calibri"/>
              <a:buAutoNum type="arabicPeriod"/>
            </a:pPr>
            <a:r>
              <a:rPr lang="en" sz="1100"/>
              <a:t>Emissions associated with thermal load:  EPA’s AP-42 Compilation of Air Emissions Factors and EPA’s Energy Star program</a:t>
            </a:r>
            <a:endParaRPr sz="1100"/>
          </a:p>
          <a:p>
            <a:pPr indent="-298450" lvl="0" marL="457200" marR="457200" rtl="0" algn="l">
              <a:lnSpc>
                <a:spcPct val="115000"/>
              </a:lnSpc>
              <a:spcBef>
                <a:spcPts val="0"/>
              </a:spcBef>
              <a:spcAft>
                <a:spcPts val="0"/>
              </a:spcAft>
              <a:buSzPts val="1100"/>
              <a:buFont typeface="Calibri"/>
              <a:buAutoNum type="arabicPeriod"/>
            </a:pPr>
            <a:r>
              <a:rPr lang="en" sz="1100"/>
              <a:t>Health and welfare impacts of emissions: EPA’s Co-Benefits Risk Assessment Screening Model (COBRA)</a:t>
            </a:r>
            <a:endParaRPr sz="1100"/>
          </a:p>
          <a:p>
            <a:pPr indent="-298450" lvl="0" marL="457200" marR="457200" rtl="0" algn="l">
              <a:lnSpc>
                <a:spcPct val="115000"/>
              </a:lnSpc>
              <a:spcBef>
                <a:spcPts val="0"/>
              </a:spcBef>
              <a:spcAft>
                <a:spcPts val="0"/>
              </a:spcAft>
              <a:buSzPts val="1100"/>
              <a:buFont typeface="Calibri"/>
              <a:buAutoNum type="arabicPeriod"/>
            </a:pPr>
            <a:r>
              <a:rPr lang="en" sz="1100"/>
              <a:t>Value of health and welfare impacts: EPA’s Co-Benefits Risk Assessment Screening Model (COBRA)</a:t>
            </a:r>
            <a:endParaRPr sz="1100"/>
          </a:p>
          <a:p>
            <a:pPr indent="-298450" lvl="0" marL="457200" marR="457200" rtl="0" algn="l">
              <a:lnSpc>
                <a:spcPct val="115000"/>
              </a:lnSpc>
              <a:spcBef>
                <a:spcPts val="0"/>
              </a:spcBef>
              <a:spcAft>
                <a:spcPts val="0"/>
              </a:spcAft>
              <a:buSzPts val="1100"/>
              <a:buFont typeface="Calibri"/>
              <a:buAutoNum type="arabicPeriod"/>
            </a:pPr>
            <a:r>
              <a:rPr lang="en" sz="1100"/>
              <a:t>Other data sources: Federal Reserve Bank of St. Louis, Rice and Hammitt “Economic Value of Human Health Benefits of Controlling Mercury Emissions from U.S. Coal-Fired Power Plants”, other EPA documentation</a:t>
            </a:r>
            <a:endParaRPr sz="1100"/>
          </a:p>
        </p:txBody>
      </p:sp>
      <p:pic>
        <p:nvPicPr>
          <p:cNvPr id="137" name="Google Shape;137;p27"/>
          <p:cNvPicPr preferRelativeResize="0"/>
          <p:nvPr/>
        </p:nvPicPr>
        <p:blipFill rotWithShape="1">
          <a:blip r:embed="rId3">
            <a:alphaModFix/>
          </a:blip>
          <a:srcRect b="11677" l="0" r="0" t="7736"/>
          <a:stretch/>
        </p:blipFill>
        <p:spPr>
          <a:xfrm>
            <a:off x="0" y="831100"/>
            <a:ext cx="9144000" cy="1990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232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total health results</a:t>
            </a:r>
            <a:endParaRPr>
              <a:latin typeface="Calibri"/>
              <a:ea typeface="Calibri"/>
              <a:cs typeface="Calibri"/>
              <a:sym typeface="Calibri"/>
            </a:endParaRPr>
          </a:p>
        </p:txBody>
      </p:sp>
      <p:sp>
        <p:nvSpPr>
          <p:cNvPr id="143" name="Google Shape;143;p28"/>
          <p:cNvSpPr txBox="1"/>
          <p:nvPr>
            <p:ph idx="1" type="body"/>
          </p:nvPr>
        </p:nvSpPr>
        <p:spPr>
          <a:xfrm>
            <a:off x="120550" y="4221225"/>
            <a:ext cx="8907300" cy="7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00337F"/>
                </a:solidFill>
                <a:latin typeface="Calibri"/>
                <a:ea typeface="Calibri"/>
                <a:cs typeface="Calibri"/>
                <a:sym typeface="Calibri"/>
              </a:rPr>
              <a:t>Based on annual usage from</a:t>
            </a:r>
            <a:r>
              <a:rPr lang="en" sz="1100">
                <a:solidFill>
                  <a:srgbClr val="00337F"/>
                </a:solidFill>
                <a:highlight>
                  <a:srgbClr val="FFFF00"/>
                </a:highlight>
                <a:latin typeface="Calibri"/>
                <a:ea typeface="Calibri"/>
                <a:cs typeface="Calibri"/>
                <a:sym typeface="Calibri"/>
              </a:rPr>
              <a:t> XX </a:t>
            </a:r>
            <a:r>
              <a:rPr lang="en" sz="1100">
                <a:solidFill>
                  <a:srgbClr val="00337F"/>
                </a:solidFill>
                <a:latin typeface="Calibri"/>
                <a:ea typeface="Calibri"/>
                <a:cs typeface="Calibri"/>
                <a:sym typeface="Calibri"/>
              </a:rPr>
              <a:t>Hospital: </a:t>
            </a:r>
            <a:r>
              <a:rPr lang="en" sz="1100">
                <a:solidFill>
                  <a:srgbClr val="00337F"/>
                </a:solidFill>
                <a:highlight>
                  <a:srgbClr val="FFFF00"/>
                </a:highlight>
                <a:latin typeface="Calibri"/>
                <a:ea typeface="Calibri"/>
                <a:cs typeface="Calibri"/>
                <a:sym typeface="Calibri"/>
              </a:rPr>
              <a:t>XX kWh</a:t>
            </a:r>
            <a:r>
              <a:rPr lang="en" sz="1100">
                <a:solidFill>
                  <a:srgbClr val="00337F"/>
                </a:solidFill>
                <a:latin typeface="Calibri"/>
                <a:ea typeface="Calibri"/>
                <a:cs typeface="Calibri"/>
                <a:sym typeface="Calibri"/>
              </a:rPr>
              <a:t> electricity, </a:t>
            </a:r>
            <a:r>
              <a:rPr lang="en" sz="1100">
                <a:solidFill>
                  <a:srgbClr val="00337F"/>
                </a:solidFill>
                <a:highlight>
                  <a:srgbClr val="FFFF00"/>
                </a:highlight>
                <a:latin typeface="Calibri"/>
                <a:ea typeface="Calibri"/>
                <a:cs typeface="Calibri"/>
                <a:sym typeface="Calibri"/>
              </a:rPr>
              <a:t>XX mmBtu</a:t>
            </a:r>
            <a:r>
              <a:rPr lang="en" sz="1100">
                <a:solidFill>
                  <a:srgbClr val="00337F"/>
                </a:solidFill>
                <a:latin typeface="Calibri"/>
                <a:ea typeface="Calibri"/>
                <a:cs typeface="Calibri"/>
                <a:sym typeface="Calibri"/>
              </a:rPr>
              <a:t> natural gas, </a:t>
            </a:r>
            <a:r>
              <a:rPr lang="en" sz="1100">
                <a:solidFill>
                  <a:srgbClr val="00337F"/>
                </a:solidFill>
                <a:highlight>
                  <a:srgbClr val="FFFF00"/>
                </a:highlight>
                <a:latin typeface="Calibri"/>
                <a:ea typeface="Calibri"/>
                <a:cs typeface="Calibri"/>
                <a:sym typeface="Calibri"/>
              </a:rPr>
              <a:t>XX</a:t>
            </a:r>
            <a:r>
              <a:rPr lang="en" sz="1100">
                <a:solidFill>
                  <a:srgbClr val="00337F"/>
                </a:solidFill>
                <a:latin typeface="Calibri"/>
                <a:ea typeface="Calibri"/>
                <a:cs typeface="Calibri"/>
                <a:sym typeface="Calibri"/>
              </a:rPr>
              <a:t> fuel oil, </a:t>
            </a:r>
            <a:r>
              <a:rPr lang="en" sz="1100">
                <a:solidFill>
                  <a:srgbClr val="00337F"/>
                </a:solidFill>
                <a:highlight>
                  <a:srgbClr val="FFFF00"/>
                </a:highlight>
                <a:latin typeface="Calibri"/>
                <a:ea typeface="Calibri"/>
                <a:cs typeface="Calibri"/>
                <a:sym typeface="Calibri"/>
              </a:rPr>
              <a:t>(input all fuels you use)</a:t>
            </a:r>
            <a:r>
              <a:rPr lang="en" sz="1100">
                <a:solidFill>
                  <a:srgbClr val="00337F"/>
                </a:solidFill>
                <a:latin typeface="Calibri"/>
                <a:ea typeface="Calibri"/>
                <a:cs typeface="Calibri"/>
                <a:sym typeface="Calibri"/>
              </a:rPr>
              <a:t>.</a:t>
            </a:r>
            <a:endParaRPr sz="1100">
              <a:solidFill>
                <a:srgbClr val="00337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100">
              <a:solidFill>
                <a:srgbClr val="00337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00337F"/>
                </a:solidFill>
                <a:highlight>
                  <a:srgbClr val="FFFF00"/>
                </a:highlight>
                <a:latin typeface="Calibri"/>
                <a:ea typeface="Calibri"/>
                <a:cs typeface="Calibri"/>
                <a:sym typeface="Calibri"/>
              </a:rPr>
              <a:t>Due to dispersal patterns, social determinants of health and other environmental health factors, health impacts and costs of emissions cannot typically be attributed to a given location and population. That said, the Hippocratic Oath has no geographical limit, no exemption because those harmed might be beyond immediate sight or identified individuals.</a:t>
            </a:r>
            <a:endParaRPr sz="1100">
              <a:solidFill>
                <a:srgbClr val="00337F"/>
              </a:solidFill>
              <a:highlight>
                <a:srgbClr val="FFFF00"/>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sz="1200">
                <a:solidFill>
                  <a:srgbClr val="00337F"/>
                </a:solidFill>
                <a:latin typeface="Calibri"/>
                <a:ea typeface="Calibri"/>
                <a:cs typeface="Calibri"/>
                <a:sym typeface="Calibri"/>
              </a:rPr>
              <a:t> </a:t>
            </a:r>
            <a:endParaRPr sz="1200">
              <a:solidFill>
                <a:srgbClr val="00337F"/>
              </a:solidFill>
              <a:latin typeface="Calibri"/>
              <a:ea typeface="Calibri"/>
              <a:cs typeface="Calibri"/>
              <a:sym typeface="Calibri"/>
            </a:endParaRPr>
          </a:p>
          <a:p>
            <a:pPr indent="0" lvl="0" marL="0" rtl="0" algn="l">
              <a:spcBef>
                <a:spcPts val="0"/>
              </a:spcBef>
              <a:spcAft>
                <a:spcPts val="1600"/>
              </a:spcAft>
              <a:buNone/>
            </a:pPr>
            <a:r>
              <a:t/>
            </a:r>
            <a:endParaRPr sz="1400">
              <a:solidFill>
                <a:srgbClr val="00337F"/>
              </a:solidFill>
              <a:latin typeface="Calibri"/>
              <a:ea typeface="Calibri"/>
              <a:cs typeface="Calibri"/>
              <a:sym typeface="Calibri"/>
            </a:endParaRPr>
          </a:p>
        </p:txBody>
      </p:sp>
      <p:pic>
        <p:nvPicPr>
          <p:cNvPr id="144" name="Google Shape;144;p28"/>
          <p:cNvPicPr preferRelativeResize="0"/>
          <p:nvPr/>
        </p:nvPicPr>
        <p:blipFill>
          <a:blip r:embed="rId3">
            <a:alphaModFix/>
          </a:blip>
          <a:stretch>
            <a:fillRect/>
          </a:stretch>
        </p:blipFill>
        <p:spPr>
          <a:xfrm>
            <a:off x="1929575" y="1016075"/>
            <a:ext cx="5284860" cy="3111350"/>
          </a:xfrm>
          <a:prstGeom prst="rect">
            <a:avLst/>
          </a:prstGeom>
          <a:noFill/>
          <a:ln>
            <a:noFill/>
          </a:ln>
        </p:spPr>
      </p:pic>
      <p:sp>
        <p:nvSpPr>
          <p:cNvPr id="145" name="Google Shape;145;p28"/>
          <p:cNvSpPr txBox="1"/>
          <p:nvPr/>
        </p:nvSpPr>
        <p:spPr>
          <a:xfrm>
            <a:off x="5098975" y="9574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a:t>
            </a:r>
            <a:r>
              <a:rPr lang="en">
                <a:highlight>
                  <a:srgbClr val="FFFF00"/>
                </a:highlight>
              </a:rPr>
              <a:t>e</a:t>
            </a:r>
            <a:r>
              <a:rPr lang="en">
                <a:highlight>
                  <a:srgbClr val="FFFF00"/>
                </a:highlight>
              </a:rPr>
              <a:t>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136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electricity health results</a:t>
            </a:r>
            <a:endParaRPr/>
          </a:p>
        </p:txBody>
      </p:sp>
      <p:sp>
        <p:nvSpPr>
          <p:cNvPr id="151" name="Google Shape;151;p29"/>
          <p:cNvSpPr txBox="1"/>
          <p:nvPr>
            <p:ph idx="1" type="body"/>
          </p:nvPr>
        </p:nvSpPr>
        <p:spPr>
          <a:xfrm>
            <a:off x="311700" y="4166100"/>
            <a:ext cx="8520600" cy="7275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sz="1400">
              <a:solidFill>
                <a:srgbClr val="00337F"/>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400">
              <a:solidFill>
                <a:srgbClr val="00337F"/>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152" name="Google Shape;152;p29"/>
          <p:cNvPicPr preferRelativeResize="0"/>
          <p:nvPr/>
        </p:nvPicPr>
        <p:blipFill>
          <a:blip r:embed="rId3">
            <a:alphaModFix/>
          </a:blip>
          <a:stretch>
            <a:fillRect/>
          </a:stretch>
        </p:blipFill>
        <p:spPr>
          <a:xfrm>
            <a:off x="1919150" y="862050"/>
            <a:ext cx="5305701" cy="3151650"/>
          </a:xfrm>
          <a:prstGeom prst="rect">
            <a:avLst/>
          </a:prstGeom>
          <a:noFill/>
          <a:ln>
            <a:noFill/>
          </a:ln>
        </p:spPr>
      </p:pic>
      <p:sp>
        <p:nvSpPr>
          <p:cNvPr id="153" name="Google Shape;153;p29"/>
          <p:cNvSpPr txBox="1"/>
          <p:nvPr/>
        </p:nvSpPr>
        <p:spPr>
          <a:xfrm>
            <a:off x="5098975" y="8620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cwh Simple Covers">
  <a:themeElements>
    <a:clrScheme name="Custom 7">
      <a:dk1>
        <a:srgbClr val="03283F"/>
      </a:dk1>
      <a:lt1>
        <a:srgbClr val="DBD5D1"/>
      </a:lt1>
      <a:dk2>
        <a:srgbClr val="004979"/>
      </a:dk2>
      <a:lt2>
        <a:srgbClr val="B6D6CC"/>
      </a:lt2>
      <a:accent1>
        <a:srgbClr val="F15F34"/>
      </a:accent1>
      <a:accent2>
        <a:srgbClr val="F37A62"/>
      </a:accent2>
      <a:accent3>
        <a:srgbClr val="EDBF37"/>
      </a:accent3>
      <a:accent4>
        <a:srgbClr val="3EBB80"/>
      </a:accent4>
      <a:accent5>
        <a:srgbClr val="007EA6"/>
      </a:accent5>
      <a:accent6>
        <a:srgbClr val="004979"/>
      </a:accent6>
      <a:hlink>
        <a:srgbClr val="0D4980"/>
      </a:hlink>
      <a:folHlink>
        <a:srgbClr val="0D49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